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8" r:id="rId2"/>
    <p:sldId id="261" r:id="rId3"/>
    <p:sldId id="287" r:id="rId4"/>
    <p:sldId id="289" r:id="rId5"/>
    <p:sldId id="288" r:id="rId6"/>
    <p:sldId id="290" r:id="rId7"/>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24"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20" d="100"/>
          <a:sy n="120" d="100"/>
        </p:scale>
        <p:origin x="1548" y="-2760"/>
      </p:cViewPr>
      <p:guideLst>
        <p:guide orient="horz"/>
        <p:guide pos="4248"/>
        <p:guide orient="horz" pos="725"/>
        <p:guide orient="horz" pos="5424"/>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9/10/2020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9/10/2020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9/10/2020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9/10/2020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9/10/2020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file:///\\nicfps\laid$\Researches%20&amp;%20Studies\Work%20Files\Periodic%20Reports\Boursa%20Kuwait\Weekly\2020\Master%20Model%20for%20weekly%20(wealth%20management)v.1.xlsx!Indcies%20!R2C2:R6C9"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2.xml"/><Relationship Id="rId7" Type="http://schemas.openxmlformats.org/officeDocument/2006/relationships/oleObject" Target="file:///\\nicfps\laid$\Researches%20&amp;%20Studies\Work%20Files\Periodic%20Reports\Boursa%20Kuwait\Weekly\2020\Master%20Model%20for%20weekly%20(wealth%20management)v.1.xlsx!sector%20indices%20%20!%5bMaster%20Model%20for%20weekly%20(wealth%20management)v.1.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xlsx!sector%20indices%20%20!R2C24:R17C28"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xlsx!sector%20indices%20%20!%5bMaster%20Model%20for%20weekly%20(wealth%20management)v.1.xlsx%5dsector%20indices%20%20%20Chart%201"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xlsx!(P%20Market)%20chart!%5bMaster%20Model%20for%20weekly%20(wealth%20management)v.1.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xlsx!Companies%20(P%20Market)!R3C2:R23C9"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xlsx!companies%20(Main%20Market&amp;%20chart)!%5bMaster%20Model%20for%20weekly%20(wealth%20management)v.1.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xlsx!companies%20(Main%20Market&amp;%20chart)!R3C22:R15C2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xlsx!companies%20(Main%20Market&amp;%20chart)!R3C12:R15C1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xlsx!companies%20(Main%20Market&amp;%20chart)!R3C2:R15C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xlsx!companies%20(Main%20Market&amp;%20chart)!R3C32:R15C39"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033355222"/>
              </p:ext>
            </p:extLst>
          </p:nvPr>
        </p:nvGraphicFramePr>
        <p:xfrm>
          <a:off x="1741829" y="1274372"/>
          <a:ext cx="4953000" cy="1162050"/>
        </p:xfrm>
        <a:graphic>
          <a:graphicData uri="http://schemas.openxmlformats.org/presentationml/2006/ole">
            <mc:AlternateContent xmlns:mc="http://schemas.openxmlformats.org/markup-compatibility/2006">
              <mc:Choice xmlns:v="urn:schemas-microsoft-com:vml" Requires="v">
                <p:oleObj spid="_x0000_s131437" name="Worksheet" r:id="rId4" imgW="4953000" imgH="1161917" progId="Excel.Sheet.12">
                  <p:link updateAutomatic="1"/>
                </p:oleObj>
              </mc:Choice>
              <mc:Fallback>
                <p:oleObj name="Worksheet" r:id="rId4" imgW="4953000" imgH="1161917" progId="Excel.Sheet.12">
                  <p:link updateAutomatic="1"/>
                  <p:pic>
                    <p:nvPicPr>
                      <p:cNvPr id="0" name=""/>
                      <p:cNvPicPr/>
                      <p:nvPr/>
                    </p:nvPicPr>
                    <p:blipFill>
                      <a:blip r:embed="rId5"/>
                      <a:stretch>
                        <a:fillRect/>
                      </a:stretch>
                    </p:blipFill>
                    <p:spPr>
                      <a:xfrm>
                        <a:off x="1741829" y="1274372"/>
                        <a:ext cx="4953000" cy="1162050"/>
                      </a:xfrm>
                      <a:prstGeom prst="rect">
                        <a:avLst/>
                      </a:prstGeom>
                    </p:spPr>
                  </p:pic>
                </p:oleObj>
              </mc:Fallback>
            </mc:AlternateContent>
          </a:graphicData>
        </a:graphic>
      </p:graphicFrame>
      <p:pic>
        <p:nvPicPr>
          <p:cNvPr id="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2020/09/10</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400" y="2866508"/>
            <a:ext cx="6542429" cy="10118796"/>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الكويت تتراجع بشكل هامشي في أول خسائر أسبوعية منذ أواخر شهر يوليو 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أداء 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العاشر </a:t>
            </a:r>
            <a:r>
              <a:rPr lang="ar-KW" sz="1100" dirty="0">
                <a:latin typeface="Calibri" panose="020F0502020204030204" pitchFamily="34" charset="0"/>
                <a:ea typeface="Calibri" panose="020F0502020204030204" pitchFamily="34" charset="0"/>
                <a:cs typeface="Calibri" panose="020F0502020204030204" pitchFamily="34" charset="0"/>
              </a:rPr>
              <a:t>من سبتمبر</a:t>
            </a:r>
            <a:r>
              <a:rPr lang="ar-SA" sz="1100" dirty="0">
                <a:latin typeface="Calibri" panose="020F0502020204030204" pitchFamily="34" charset="0"/>
                <a:ea typeface="Calibri" panose="020F0502020204030204" pitchFamily="34" charset="0"/>
                <a:cs typeface="Calibri" panose="020F0502020204030204" pitchFamily="34" charset="0"/>
              </a:rPr>
              <a:t> على تباين في أداء مؤشراتها مقارنة مع اقفال الأسبوع الماضي، حيث تراجع مؤشر السوق العام بنسبة 0.03%، ومؤشر السوق الأول بنسبة 0.5%،  في حين ارتفع مؤشر السوق الرئيسي بنسبة 1.3%. كما تراجع المعدل اليومي لقيمة الأسهم المتداولة بنسبة 7.9% إلى 34.6 مليون د.ك خلال الأسبوع بالمقارنة مع 37.6 مليون د.ك للأسبوع الماضي، في حين ارتفع المعدل اليومي لكمية الأسهم المتداولة بنسبة 45.8% إلي 306.4 مليون سهم بالمقارنة مع 210 مليون سهم للأسبوع 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تداولات 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شهدت مؤشرات البورصة تباينا واضحا خلال جلسات الأسبوع، وذلك بعد سلسلة من الإرتفاعات والمكاسب امتدت طوال ستة أسابيع متتالية، حيث شهدت العديد من أسهم السوق الأول ضغوطا بيعية وجني أرباح من قبل المتعاملين، مع انحسار عمليات الشراء الإنتقائي نسبيا خلال أغلب جلسات الأسبوع ، وهو ما انعكس بشكل واضح على تراجع معدل قيم التداول اليومي.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يُذكر أن سهم بنك وربة شهد زخما شرائيا حادا خلال جلستي التداول الأولى والثانية، وذلك على أثر توارد بعض الأخبار عن نية قيام بنك تقليدي بالإستحواذ على بنك إسلامي، كما شهد سهم البنك الدولي والبنك الأهلي المتحد – الكويت- نشاطا نسبيا لذات الخبر.</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أما أسهم السوق الرئيسي، فلا تزال تشهد نشاطا غير اعتيادي حيث حققت شريحة من الأسهم مكاسب سوقية حادة، وذلك بدعم من استمرارية الشهية المضاربية ومواصلة الزخم الشرائي عليها من قبل المتعاملين، الأمر الذي جعل أداء مؤشر السوق الرئيسي يتفوق بشكل ملحوظ على أداء بقية المؤشرات للأسبوع الثاني على التوالي. يُذكر أن قيم وأحجام تداول أسهم السوق الرئيسي استحوذت على 31%، 75%  على التوالي من اجمالي قيم وأحجام تداول السوق خلال الفترة والبالغة نحو 173.2 مليون د.ك،  1.6 مليار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أهم أخبار الشركات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استكمالا لإفصاحها السابق في 14 يونيو الماضي، أعلنت شركة أجيليتي للمخازن العمومية، عن توقيع اتفاقية شراكة بين القطاعين العام والخاص في مدينة صباح الأحمد السكنية، لتطوير منطقة مخازن ومنطقة حرفية بالإضافة إلى سكن عمال، ومن المتوقع أن تبلغ قيمة المشروع 104 مليون د.ك تقريبا خلال فترة التطوير.</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وافق مجلس مفوضي هيئة أسواق المال في اجتماعه المنعقد بتاريخ التاسع من الشهر الجاري على طلب شركة أسمنت الخليج بالإنسحاب الإختياري من بورصة الكويت للأوراق المالية.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قرر مجلس مفوضي هيئة أسواق المال في اجتماعه المنعقد بتاريخ التاسع من الشهر الجاري بإلغاء شركة الإثمار القابضة من بورصة الكويت للأوراق المالية.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 </a:t>
            </a:r>
            <a:r>
              <a:rPr lang="ar-SA" sz="1100" b="1" u="sng" dirty="0" smtClean="0">
                <a:latin typeface="Calibri" panose="020F0502020204030204" pitchFamily="34" charset="0"/>
                <a:ea typeface="Calibri" panose="020F0502020204030204" pitchFamily="34" charset="0"/>
                <a:cs typeface="Calibri" panose="020F0502020204030204" pitchFamily="34" charset="0"/>
              </a:rPr>
              <a:t>ادراج  </a:t>
            </a:r>
            <a:r>
              <a:rPr lang="ar-SA" sz="1100" b="1" u="sng" dirty="0">
                <a:latin typeface="Calibri" panose="020F0502020204030204" pitchFamily="34" charset="0"/>
                <a:ea typeface="Calibri" panose="020F0502020204030204" pitchFamily="34" charset="0"/>
                <a:cs typeface="Calibri" panose="020F0502020204030204" pitchFamily="34" charset="0"/>
              </a:rPr>
              <a:t>جديد</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شركة بورصة الكويت سوف تكون مع موعد ادراجها يوم الأثنين المقبل الموافق الرابع عشر من الشهر الجاري، وذلك ضمن مؤشر السوق الأول في قطاع الخدمات المالية، الجدير بالذكر أن بورصة الكويت  تعتبر أول بورصة في منطقة الخليج مملوكة بشكل كامل للقطاع الخاص تدرج أسهمها في ذاتها وهو ما يُعرف عالميا ب </a:t>
            </a:r>
            <a:r>
              <a:rPr lang="en-US" sz="1100" dirty="0">
                <a:latin typeface="Calibri" panose="020F0502020204030204" pitchFamily="34" charset="0"/>
                <a:ea typeface="Calibri" panose="020F0502020204030204" pitchFamily="34" charset="0"/>
                <a:cs typeface="Calibri" panose="020F0502020204030204" pitchFamily="34" charset="0"/>
              </a:rPr>
              <a:t>“Self- Listed Exchange”</a:t>
            </a:r>
            <a:r>
              <a:rPr lang="ar-SA" sz="1100" dirty="0">
                <a:latin typeface="Calibri" panose="020F0502020204030204" pitchFamily="34" charset="0"/>
                <a:ea typeface="Calibri" panose="020F0502020204030204" pitchFamily="34" charset="0"/>
                <a:cs typeface="Calibri" panose="020F0502020204030204" pitchFamily="34" charset="0"/>
              </a:rPr>
              <a:t>، وكان أخر تداولاتها  خارج المنصة</a:t>
            </a:r>
            <a:r>
              <a:rPr lang="en-US" sz="1100" dirty="0">
                <a:latin typeface="Calibri" panose="020F0502020204030204" pitchFamily="34" charset="0"/>
                <a:ea typeface="Calibri" panose="020F0502020204030204" pitchFamily="34" charset="0"/>
                <a:cs typeface="Calibri" panose="020F0502020204030204" pitchFamily="34" charset="0"/>
              </a:rPr>
              <a:t>(OTC)  </a:t>
            </a:r>
            <a:r>
              <a:rPr lang="ar-SA" sz="1100" dirty="0">
                <a:latin typeface="Calibri" panose="020F0502020204030204" pitchFamily="34" charset="0"/>
                <a:ea typeface="Calibri" panose="020F0502020204030204" pitchFamily="34" charset="0"/>
                <a:cs typeface="Calibri" panose="020F0502020204030204" pitchFamily="34" charset="0"/>
              </a:rPr>
              <a:t>في الثالث والعشرون من شه أغسطس الماضي عند سعر 908 فلس.</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 </a:t>
            </a: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a:t>
            </a:r>
            <a:r>
              <a:rPr lang="ar-SA" sz="1100" b="1" u="sng" dirty="0">
                <a:latin typeface="Calibri" panose="020F0502020204030204" pitchFamily="34" charset="0"/>
                <a:ea typeface="Calibri" panose="020F0502020204030204" pitchFamily="34" charset="0"/>
                <a:cs typeface="Calibri" panose="020F0502020204030204" pitchFamily="34" charset="0"/>
              </a:rPr>
              <a:t>النفط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شهد سعر خام برنت تراجعا ملحوظا للأسبوع الثاني على التوالي، حيث تراجع خام برنت دون مستوى 40 دولار أمريكي خلال الفترة، مع استمرار تفشي فيروس "كورونا" عالمياً والمخاوف المتعلقة بتداعيات ذلك على مستويات الطلب على الخام، ناهيك عن هبوط أسواق الأسهم العالمية، وذلك على الرغم من ارتفاع المخزونات الأمريكية بمقدار 3 مليون برميل، وفقا لما أشار  إليه معهد البترول الأمريكي.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52400" y="265122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2</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smtClean="0"/>
              <a:t>ا</a:t>
            </a:r>
            <a:r>
              <a:rPr lang="ar-SA" sz="1000" dirty="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a:t>على </a:t>
            </a:r>
            <a:r>
              <a:rPr lang="ar-SA" sz="1000" dirty="0" smtClean="0"/>
              <a:t>تباين</a:t>
            </a:r>
            <a:r>
              <a:rPr lang="ar-KW" sz="1000" dirty="0" smtClean="0"/>
              <a:t> </a:t>
            </a:r>
            <a:r>
              <a:rPr lang="ar-SA" sz="1000" dirty="0"/>
              <a:t>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KW" sz="1000" dirty="0" smtClean="0"/>
              <a:t> </a:t>
            </a:r>
            <a:r>
              <a:rPr lang="ar-SA" sz="1000" dirty="0" smtClean="0"/>
              <a:t>النفط والغاز الرابحين بنسبة 5.1%، تلاه قطاع التكنولوجيا بنسبة 2.5%، في حين تراجع قطاع السلع الإستهلاكية بنسبة 4.4%، ثم قطاع المواد الأساسية بنسبة 1.5%.</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قطاع</a:t>
            </a:r>
            <a:r>
              <a:rPr lang="ar-KW" sz="1000" dirty="0"/>
              <a:t> 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50.8</a:t>
            </a:r>
            <a:r>
              <a:rPr lang="ar-KW" sz="1000" dirty="0" smtClean="0"/>
              <a:t>%</a:t>
            </a:r>
            <a:r>
              <a:rPr lang="ar-SA" sz="1000" dirty="0" smtClean="0"/>
              <a:t>، </a:t>
            </a:r>
            <a:r>
              <a:rPr lang="ar-SA" sz="1000" dirty="0" smtClean="0"/>
              <a:t>21.1% 9.5%</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36.3</a:t>
            </a:r>
            <a:r>
              <a:rPr lang="ar-KW" sz="1000" dirty="0" smtClean="0"/>
              <a:t>%</a:t>
            </a:r>
            <a:r>
              <a:rPr lang="ar-SA" sz="1000" dirty="0" smtClean="0"/>
              <a:t>،</a:t>
            </a:r>
            <a:r>
              <a:rPr lang="ar-KW" sz="1000" dirty="0" smtClean="0"/>
              <a:t> </a:t>
            </a:r>
            <a:r>
              <a:rPr lang="ar-SA" sz="1000" dirty="0" smtClean="0"/>
              <a:t>19</a:t>
            </a:r>
            <a:r>
              <a:rPr lang="ar-KW" sz="1000" dirty="0" smtClean="0"/>
              <a:t>%و</a:t>
            </a:r>
            <a:r>
              <a:rPr lang="ar-SA" sz="1000" dirty="0" smtClean="0"/>
              <a:t> 16.3%</a:t>
            </a:r>
            <a:r>
              <a:rPr lang="ar-KW" sz="1000" dirty="0" smtClean="0"/>
              <a:t> </a:t>
            </a:r>
            <a:r>
              <a:rPr lang="ar-KW" sz="1000" dirty="0" smtClean="0"/>
              <a:t>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182344625"/>
              </p:ext>
            </p:extLst>
          </p:nvPr>
        </p:nvGraphicFramePr>
        <p:xfrm>
          <a:off x="409575" y="1387475"/>
          <a:ext cx="4410075" cy="3067050"/>
        </p:xfrm>
        <a:graphic>
          <a:graphicData uri="http://schemas.openxmlformats.org/presentationml/2006/ole">
            <mc:AlternateContent xmlns:mc="http://schemas.openxmlformats.org/markup-compatibility/2006">
              <mc:Choice xmlns:v="urn:schemas-microsoft-com:vml" Requires="v">
                <p:oleObj spid="_x0000_s135235" name="Worksheet" r:id="rId5" imgW="4410038" imgH="3066984" progId="Excel.Sheet.12">
                  <p:link updateAutomatic="1"/>
                </p:oleObj>
              </mc:Choice>
              <mc:Fallback>
                <p:oleObj name="Worksheet" r:id="rId5" imgW="4410038" imgH="3066984" progId="Excel.Sheet.12">
                  <p:link updateAutomatic="1"/>
                  <p:pic>
                    <p:nvPicPr>
                      <p:cNvPr id="0" name=""/>
                      <p:cNvPicPr/>
                      <p:nvPr/>
                    </p:nvPicPr>
                    <p:blipFill>
                      <a:blip r:embed="rId6"/>
                      <a:stretch>
                        <a:fillRect/>
                      </a:stretch>
                    </p:blipFill>
                    <p:spPr>
                      <a:xfrm>
                        <a:off x="409575" y="1387475"/>
                        <a:ext cx="4410075" cy="306705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997944466"/>
              </p:ext>
            </p:extLst>
          </p:nvPr>
        </p:nvGraphicFramePr>
        <p:xfrm>
          <a:off x="152400" y="5900738"/>
          <a:ext cx="3018200" cy="2600700"/>
        </p:xfrm>
        <a:graphic>
          <a:graphicData uri="http://schemas.openxmlformats.org/presentationml/2006/ole">
            <mc:AlternateContent xmlns:mc="http://schemas.openxmlformats.org/markup-compatibility/2006">
              <mc:Choice xmlns:v="urn:schemas-microsoft-com:vml" Requires="v">
                <p:oleObj spid="_x0000_s135236"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52400" y="5900738"/>
                        <a:ext cx="3018200" cy="26007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498107615"/>
              </p:ext>
            </p:extLst>
          </p:nvPr>
        </p:nvGraphicFramePr>
        <p:xfrm>
          <a:off x="3651250" y="5900738"/>
          <a:ext cx="3081338" cy="2574402"/>
        </p:xfrm>
        <a:graphic>
          <a:graphicData uri="http://schemas.openxmlformats.org/presentationml/2006/ole">
            <mc:AlternateContent xmlns:mc="http://schemas.openxmlformats.org/markup-compatibility/2006">
              <mc:Choice xmlns:v="urn:schemas-microsoft-com:vml" Requires="v">
                <p:oleObj spid="_x0000_s135237" name="Worksheet" r:id="rId9" imgW="4572000" imgH="2743200" progId="Excel.Sheet.12">
                  <p:link updateAutomatic="1"/>
                </p:oleObj>
              </mc:Choice>
              <mc:Fallback>
                <p:oleObj name="Worksheet" r:id="rId9" imgW="4572000" imgH="2743200" progId="Excel.Sheet.12">
                  <p:link updateAutomatic="1"/>
                  <p:pic>
                    <p:nvPicPr>
                      <p:cNvPr id="0" name=""/>
                      <p:cNvPicPr/>
                      <p:nvPr/>
                    </p:nvPicPr>
                    <p:blipFill>
                      <a:blip r:embed="rId10"/>
                      <a:stretch>
                        <a:fillRect/>
                      </a:stretch>
                    </p:blipFill>
                    <p:spPr>
                      <a:xfrm>
                        <a:off x="3651250" y="5900738"/>
                        <a:ext cx="3081338" cy="2574402"/>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3</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وربة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19.2</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a:t>
            </a:r>
            <a:r>
              <a:rPr lang="ar-SA" sz="1000" dirty="0" smtClean="0"/>
              <a:t>209 </a:t>
            </a:r>
            <a:r>
              <a:rPr lang="ar-SA" sz="1000" dirty="0" smtClean="0"/>
              <a:t>فلس مرتفعا بنسبة </a:t>
            </a:r>
            <a:r>
              <a:rPr lang="ar-SA" sz="1000" dirty="0" smtClean="0"/>
              <a:t>4.5%</a:t>
            </a:r>
            <a:r>
              <a:rPr lang="ar-KW" sz="1000" dirty="0" smtClean="0"/>
              <a:t>، </a:t>
            </a:r>
            <a:r>
              <a:rPr lang="ar-SA" sz="1000" dirty="0"/>
              <a:t>وجاء </a:t>
            </a:r>
            <a:r>
              <a:rPr lang="ar-SA" sz="1000" dirty="0" smtClean="0"/>
              <a:t>سهم</a:t>
            </a:r>
            <a:r>
              <a:rPr lang="ar-KW" sz="1000" dirty="0" smtClean="0"/>
              <a:t> </a:t>
            </a:r>
            <a:r>
              <a:rPr lang="ar-SA" sz="1000" dirty="0"/>
              <a:t>بيت التمويل الكويتي بالمركز </a:t>
            </a:r>
            <a:r>
              <a:rPr lang="ar-SA" sz="1000" dirty="0" smtClean="0"/>
              <a:t>الثاني </a:t>
            </a:r>
            <a:r>
              <a:rPr lang="ar-SA" sz="1000" dirty="0"/>
              <a:t>بقيمة تداول بلغ</a:t>
            </a:r>
            <a:r>
              <a:rPr lang="ar-KW" sz="1000" dirty="0"/>
              <a:t>ت</a:t>
            </a:r>
            <a:r>
              <a:rPr lang="ar-SA" sz="1000" dirty="0"/>
              <a:t> </a:t>
            </a:r>
            <a:r>
              <a:rPr lang="ar-SA" sz="1000" dirty="0" smtClean="0"/>
              <a:t>17.1</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625 </a:t>
            </a:r>
            <a:r>
              <a:rPr lang="ar-SA" sz="1000" dirty="0" smtClean="0"/>
              <a:t>فلس </a:t>
            </a:r>
            <a:r>
              <a:rPr lang="ar-SA" sz="1000" dirty="0" smtClean="0"/>
              <a:t>متراجعا </a:t>
            </a:r>
            <a:r>
              <a:rPr lang="ar-SA" sz="1000" dirty="0" smtClean="0"/>
              <a:t>بنسبة </a:t>
            </a:r>
            <a:r>
              <a:rPr lang="ar-SA" sz="1000" dirty="0" smtClean="0"/>
              <a:t>0.5%، </a:t>
            </a:r>
            <a:r>
              <a:rPr lang="ar-KW" sz="1000" dirty="0" smtClean="0"/>
              <a:t>ثم </a:t>
            </a:r>
            <a:r>
              <a:rPr lang="ar-SA" sz="1000" dirty="0"/>
              <a:t>جاء </a:t>
            </a:r>
            <a:r>
              <a:rPr lang="ar-SA" sz="1000" dirty="0" smtClean="0"/>
              <a:t>سهم</a:t>
            </a:r>
            <a:r>
              <a:rPr lang="ar-SA" sz="1000" dirty="0"/>
              <a:t> بنك الكويت الوطني بالمركز </a:t>
            </a:r>
            <a:r>
              <a:rPr lang="ar-KW" sz="1000" dirty="0"/>
              <a:t>الثالث</a:t>
            </a:r>
            <a:r>
              <a:rPr lang="ar-SA" sz="1000" dirty="0"/>
              <a:t> بقيمة تداول </a:t>
            </a:r>
            <a:r>
              <a:rPr lang="ar-SA" sz="1000" dirty="0" smtClean="0"/>
              <a:t>بلغت </a:t>
            </a:r>
            <a:r>
              <a:rPr lang="ar-SA" sz="1000" dirty="0" smtClean="0"/>
              <a:t>16.2 </a:t>
            </a:r>
            <a:r>
              <a:rPr lang="ar-SA" sz="1000" dirty="0" smtClean="0"/>
              <a:t>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859 </a:t>
            </a:r>
            <a:r>
              <a:rPr lang="ar-SA" sz="1000" dirty="0" smtClean="0"/>
              <a:t>فلس</a:t>
            </a:r>
            <a:r>
              <a:rPr lang="ar-SA" sz="1000" dirty="0"/>
              <a:t> </a:t>
            </a:r>
            <a:r>
              <a:rPr lang="ar-SA" sz="1000" dirty="0" smtClean="0"/>
              <a:t>متراجعا بنسبة </a:t>
            </a:r>
            <a:r>
              <a:rPr lang="ar-SA" sz="1000" dirty="0" smtClean="0"/>
              <a:t>0.1%.</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KW" sz="1000" dirty="0" smtClean="0"/>
              <a:t>5</a:t>
            </a:r>
            <a:r>
              <a:rPr lang="ar-SA" sz="1000" dirty="0" smtClean="0"/>
              <a:t>,884</a:t>
            </a:r>
            <a:r>
              <a:rPr lang="ar-KW" sz="1000" dirty="0" smtClean="0"/>
              <a:t> </a:t>
            </a:r>
            <a:r>
              <a:rPr lang="ar-KW" sz="1000" dirty="0"/>
              <a:t>مليون د.ك ثم حل بيت التمويل الكويتي بالمرتبة الثانية بقيمة رأسمالية بلغت </a:t>
            </a:r>
            <a:r>
              <a:rPr lang="ar-SA" sz="1000" dirty="0" smtClean="0"/>
              <a:t>4,796</a:t>
            </a:r>
            <a:r>
              <a:rPr lang="ar-KW" sz="1000" dirty="0" smtClean="0"/>
              <a:t> </a:t>
            </a:r>
            <a:r>
              <a:rPr lang="ar-KW" sz="1000" dirty="0"/>
              <a:t>مليون د.ك 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2,484</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137678601"/>
              </p:ext>
            </p:extLst>
          </p:nvPr>
        </p:nvGraphicFramePr>
        <p:xfrm>
          <a:off x="123821" y="1184716"/>
          <a:ext cx="6629400" cy="3686175"/>
        </p:xfrm>
        <a:graphic>
          <a:graphicData uri="http://schemas.openxmlformats.org/presentationml/2006/ole">
            <mc:AlternateContent xmlns:mc="http://schemas.openxmlformats.org/markup-compatibility/2006">
              <mc:Choice xmlns:v="urn:schemas-microsoft-com:vml" Requires="v">
                <p:oleObj spid="_x0000_s130885" name="Worksheet" r:id="rId5" imgW="6686475" imgH="3686175" progId="Excel.Sheet.12">
                  <p:link updateAutomatic="1"/>
                </p:oleObj>
              </mc:Choice>
              <mc:Fallback>
                <p:oleObj name="Worksheet" r:id="rId5" imgW="6686475" imgH="3686175" progId="Excel.Sheet.12">
                  <p:link updateAutomatic="1"/>
                  <p:pic>
                    <p:nvPicPr>
                      <p:cNvPr id="0" name=""/>
                      <p:cNvPicPr/>
                      <p:nvPr/>
                    </p:nvPicPr>
                    <p:blipFill>
                      <a:blip r:embed="rId6"/>
                      <a:stretch>
                        <a:fillRect/>
                      </a:stretch>
                    </p:blipFill>
                    <p:spPr>
                      <a:xfrm>
                        <a:off x="123821" y="1184716"/>
                        <a:ext cx="6629400" cy="368617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31696546"/>
              </p:ext>
            </p:extLst>
          </p:nvPr>
        </p:nvGraphicFramePr>
        <p:xfrm>
          <a:off x="153988" y="5572125"/>
          <a:ext cx="3843337" cy="2905125"/>
        </p:xfrm>
        <a:graphic>
          <a:graphicData uri="http://schemas.openxmlformats.org/presentationml/2006/ole">
            <mc:AlternateContent xmlns:mc="http://schemas.openxmlformats.org/markup-compatibility/2006">
              <mc:Choice xmlns:v="urn:schemas-microsoft-com:vml" Requires="v">
                <p:oleObj spid="_x0000_s130886"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3988" y="5572125"/>
                        <a:ext cx="3843337"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smtClean="0"/>
              <a:t>مجموعة أرزان المالية للتمويل والإستثمار </a:t>
            </a:r>
            <a:r>
              <a:rPr lang="ar-SA" sz="1000" dirty="0" smtClean="0"/>
              <a:t>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a:t>
            </a:r>
            <a:r>
              <a:rPr lang="ar-SA" sz="1000" dirty="0" smtClean="0"/>
              <a:t>8 </a:t>
            </a:r>
            <a:r>
              <a:rPr lang="ar-SA" sz="1000" dirty="0" smtClean="0"/>
              <a:t>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57.7</a:t>
            </a:r>
            <a:r>
              <a:rPr lang="ar-KW" sz="1000" dirty="0" smtClean="0"/>
              <a:t> </a:t>
            </a:r>
            <a:r>
              <a:rPr lang="ar-SA" sz="1000" dirty="0" smtClean="0"/>
              <a:t>فلس </a:t>
            </a:r>
            <a:r>
              <a:rPr lang="ar-SA" sz="1000" dirty="0" smtClean="0"/>
              <a:t>متراجعا </a:t>
            </a:r>
            <a:r>
              <a:rPr lang="ar-SA" sz="1000" dirty="0" smtClean="0"/>
              <a:t>بنسبة </a:t>
            </a:r>
            <a:r>
              <a:rPr lang="ar-SA" sz="1000" dirty="0" smtClean="0"/>
              <a:t>1.7%</a:t>
            </a:r>
            <a:r>
              <a:rPr lang="ar-KW" sz="1000" dirty="0" smtClean="0"/>
              <a:t>، </a:t>
            </a:r>
            <a:r>
              <a:rPr lang="ar-SA" sz="1000" dirty="0" smtClean="0"/>
              <a:t>وجاء سهم شركة </a:t>
            </a:r>
            <a:r>
              <a:rPr lang="ar-SA" sz="1000" dirty="0"/>
              <a:t>أعيان للإجارة والإستثمار </a:t>
            </a:r>
            <a:r>
              <a:rPr lang="ar-SA" sz="1000" dirty="0" smtClean="0"/>
              <a:t>بالمركز الثاني </a:t>
            </a:r>
            <a:r>
              <a:rPr lang="ar-SA" sz="1000" dirty="0"/>
              <a:t>بقيمة تداول بلغت </a:t>
            </a:r>
            <a:r>
              <a:rPr lang="ar-SA" sz="1000" dirty="0" smtClean="0"/>
              <a:t>7.5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82 </a:t>
            </a:r>
            <a:r>
              <a:rPr lang="ar-SA" sz="1000" dirty="0"/>
              <a:t>فلس </a:t>
            </a:r>
            <a:r>
              <a:rPr lang="ar-SA" sz="1000" dirty="0" smtClean="0"/>
              <a:t>مرتفعا </a:t>
            </a:r>
            <a:r>
              <a:rPr lang="ar-SA" sz="1000" dirty="0"/>
              <a:t>بنسبة </a:t>
            </a:r>
            <a:r>
              <a:rPr lang="ar-SA" sz="1000" dirty="0" smtClean="0"/>
              <a:t>20.2%، </a:t>
            </a:r>
            <a:r>
              <a:rPr lang="ar-SA" sz="1000" dirty="0" smtClean="0"/>
              <a:t>ثم جاء </a:t>
            </a:r>
            <a:r>
              <a:rPr lang="ar-SA" sz="1000" dirty="0"/>
              <a:t>سهم</a:t>
            </a:r>
            <a:r>
              <a:rPr lang="ar-KW" sz="1000" dirty="0"/>
              <a:t> </a:t>
            </a:r>
            <a:r>
              <a:rPr lang="ar-SA" sz="1000" dirty="0" smtClean="0"/>
              <a:t>شركة الإستثمارات الوطنية بالمركز </a:t>
            </a:r>
            <a:r>
              <a:rPr lang="ar-SA" sz="1000" dirty="0" smtClean="0"/>
              <a:t>الثالث </a:t>
            </a:r>
            <a:r>
              <a:rPr lang="ar-SA" sz="1000" dirty="0"/>
              <a:t>بقيمة تداول بلغ</a:t>
            </a:r>
            <a:r>
              <a:rPr lang="ar-KW" sz="1000" dirty="0"/>
              <a:t>ت</a:t>
            </a:r>
            <a:r>
              <a:rPr lang="ar-SA" sz="1000" dirty="0"/>
              <a:t> </a:t>
            </a:r>
            <a:r>
              <a:rPr lang="ar-SA" sz="1000" dirty="0" smtClean="0"/>
              <a:t>4 </a:t>
            </a:r>
            <a:r>
              <a:rPr lang="ar-SA" sz="1000" dirty="0" smtClean="0"/>
              <a:t>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150 </a:t>
            </a:r>
            <a:r>
              <a:rPr lang="ar-SA" sz="1000" dirty="0"/>
              <a:t>فلس </a:t>
            </a:r>
            <a:r>
              <a:rPr lang="ar-SA" sz="1000" dirty="0" smtClean="0"/>
              <a:t>مرتفعا بنسبة </a:t>
            </a:r>
            <a:r>
              <a:rPr lang="ar-SA" sz="1000" dirty="0" smtClean="0"/>
              <a:t>15.4%.</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609</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431</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7" name="Object 6"/>
          <p:cNvGraphicFramePr>
            <a:graphicFrameLocks noChangeAspect="1"/>
          </p:cNvGraphicFramePr>
          <p:nvPr>
            <p:extLst>
              <p:ext uri="{D42A27DB-BD31-4B8C-83A1-F6EECF244321}">
                <p14:modId xmlns:p14="http://schemas.microsoft.com/office/powerpoint/2010/main" val="3902226136"/>
              </p:ext>
            </p:extLst>
          </p:nvPr>
        </p:nvGraphicFramePr>
        <p:xfrm>
          <a:off x="152400" y="1143000"/>
          <a:ext cx="6648450" cy="2314575"/>
        </p:xfrm>
        <a:graphic>
          <a:graphicData uri="http://schemas.openxmlformats.org/presentationml/2006/ole">
            <mc:AlternateContent xmlns:mc="http://schemas.openxmlformats.org/markup-compatibility/2006">
              <mc:Choice xmlns:v="urn:schemas-microsoft-com:vml" Requires="v">
                <p:oleObj spid="_x0000_s134285" name="Worksheet" r:id="rId5" imgW="6648525" imgH="2314575" progId="Excel.Sheet.12">
                  <p:link updateAutomatic="1"/>
                </p:oleObj>
              </mc:Choice>
              <mc:Fallback>
                <p:oleObj name="Worksheet" r:id="rId5" imgW="6648525" imgH="2314575" progId="Excel.Sheet.12">
                  <p:link updateAutomatic="1"/>
                  <p:pic>
                    <p:nvPicPr>
                      <p:cNvPr id="0" name=""/>
                      <p:cNvPicPr/>
                      <p:nvPr/>
                    </p:nvPicPr>
                    <p:blipFill>
                      <a:blip r:embed="rId6"/>
                      <a:stretch>
                        <a:fillRect/>
                      </a:stretch>
                    </p:blipFill>
                    <p:spPr>
                      <a:xfrm>
                        <a:off x="152400" y="1143000"/>
                        <a:ext cx="664845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323990"/>
              </p:ext>
            </p:extLst>
          </p:nvPr>
        </p:nvGraphicFramePr>
        <p:xfrm>
          <a:off x="152400" y="4613275"/>
          <a:ext cx="3848100" cy="3000375"/>
        </p:xfrm>
        <a:graphic>
          <a:graphicData uri="http://schemas.openxmlformats.org/presentationml/2006/ole">
            <mc:AlternateContent xmlns:mc="http://schemas.openxmlformats.org/markup-compatibility/2006">
              <mc:Choice xmlns:v="urn:schemas-microsoft-com:vml" Requires="v">
                <p:oleObj spid="_x0000_s134286"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52400" y="4613275"/>
                        <a:ext cx="3848100"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52651782"/>
              </p:ext>
            </p:extLst>
          </p:nvPr>
        </p:nvGraphicFramePr>
        <p:xfrm>
          <a:off x="152400" y="1228725"/>
          <a:ext cx="6572250" cy="2314575"/>
        </p:xfrm>
        <a:graphic>
          <a:graphicData uri="http://schemas.openxmlformats.org/presentationml/2006/ole">
            <mc:AlternateContent xmlns:mc="http://schemas.openxmlformats.org/markup-compatibility/2006">
              <mc:Choice xmlns:v="urn:schemas-microsoft-com:vml" Requires="v">
                <p:oleObj spid="_x0000_s133837" name="Worksheet" r:id="rId5" imgW="6572325" imgH="2314575" progId="Excel.Sheet.12">
                  <p:link updateAutomatic="1"/>
                </p:oleObj>
              </mc:Choice>
              <mc:Fallback>
                <p:oleObj name="Worksheet" r:id="rId5" imgW="6572325" imgH="2314575" progId="Excel.Sheet.12">
                  <p:link updateAutomatic="1"/>
                  <p:pic>
                    <p:nvPicPr>
                      <p:cNvPr id="0" name=""/>
                      <p:cNvPicPr/>
                      <p:nvPr/>
                    </p:nvPicPr>
                    <p:blipFill>
                      <a:blip r:embed="rId6"/>
                      <a:stretch>
                        <a:fillRect/>
                      </a:stretch>
                    </p:blipFill>
                    <p:spPr>
                      <a:xfrm>
                        <a:off x="152400" y="1228725"/>
                        <a:ext cx="6572250"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195397833"/>
              </p:ext>
            </p:extLst>
          </p:nvPr>
        </p:nvGraphicFramePr>
        <p:xfrm>
          <a:off x="180976" y="3627728"/>
          <a:ext cx="6581775" cy="2314575"/>
        </p:xfrm>
        <a:graphic>
          <a:graphicData uri="http://schemas.openxmlformats.org/presentationml/2006/ole">
            <mc:AlternateContent xmlns:mc="http://schemas.openxmlformats.org/markup-compatibility/2006">
              <mc:Choice xmlns:v="urn:schemas-microsoft-com:vml" Requires="v">
                <p:oleObj spid="_x0000_s133838" name="Worksheet" r:id="rId7" imgW="6581887" imgH="2314575" progId="Excel.Sheet.12">
                  <p:link updateAutomatic="1"/>
                </p:oleObj>
              </mc:Choice>
              <mc:Fallback>
                <p:oleObj name="Worksheet" r:id="rId7" imgW="6581887" imgH="2314575" progId="Excel.Sheet.12">
                  <p:link updateAutomatic="1"/>
                  <p:pic>
                    <p:nvPicPr>
                      <p:cNvPr id="0" name=""/>
                      <p:cNvPicPr/>
                      <p:nvPr/>
                    </p:nvPicPr>
                    <p:blipFill>
                      <a:blip r:embed="rId8"/>
                      <a:stretch>
                        <a:fillRect/>
                      </a:stretch>
                    </p:blipFill>
                    <p:spPr>
                      <a:xfrm>
                        <a:off x="180976" y="3627728"/>
                        <a:ext cx="6581775" cy="231457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73384772"/>
              </p:ext>
            </p:extLst>
          </p:nvPr>
        </p:nvGraphicFramePr>
        <p:xfrm>
          <a:off x="71433" y="6026731"/>
          <a:ext cx="6734175" cy="2314575"/>
        </p:xfrm>
        <a:graphic>
          <a:graphicData uri="http://schemas.openxmlformats.org/presentationml/2006/ole">
            <mc:AlternateContent xmlns:mc="http://schemas.openxmlformats.org/markup-compatibility/2006">
              <mc:Choice xmlns:v="urn:schemas-microsoft-com:vml" Requires="v">
                <p:oleObj spid="_x0000_s133839" name="Worksheet" r:id="rId9" imgW="6734287" imgH="2314575" progId="Excel.Sheet.12">
                  <p:link updateAutomatic="1"/>
                </p:oleObj>
              </mc:Choice>
              <mc:Fallback>
                <p:oleObj name="Worksheet" r:id="rId9" imgW="6734287" imgH="2314575" progId="Excel.Sheet.12">
                  <p:link updateAutomatic="1"/>
                  <p:pic>
                    <p:nvPicPr>
                      <p:cNvPr id="0" name=""/>
                      <p:cNvPicPr/>
                      <p:nvPr/>
                    </p:nvPicPr>
                    <p:blipFill>
                      <a:blip r:embed="rId10"/>
                      <a:stretch>
                        <a:fillRect/>
                      </a:stretch>
                    </p:blipFill>
                    <p:spPr>
                      <a:xfrm>
                        <a:off x="71433" y="6026731"/>
                        <a:ext cx="6734175"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16756</TotalTime>
  <Words>1165</Words>
  <Application>Microsoft Office PowerPoint</Application>
  <PresentationFormat>On-screen Show (4:3)</PresentationFormat>
  <Paragraphs>67</Paragraphs>
  <Slides>6</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6</vt:i4>
      </vt:variant>
    </vt:vector>
  </HeadingPairs>
  <TitlesOfParts>
    <vt:vector size="23"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file:///\\nicfps\laid$\Researches%20&amp;%20Studies\Work%20Files\Periodic%20Reports\Boursa%20Kuwait\Weekly\2020\Master%20Model%20for%20weekly%20(wealth%20management)v.1.xlsx!Indcies%20!R2C2:R6C9</vt:lpstr>
      <vt:lpstr>file:///\\nicfps\laid$\Researches%20&amp;%20Studies\Work%20Files\Periodic%20Reports\Boursa%20Kuwait\Weekly\2020\Master%20Model%20for%20weekly%20(wealth%20management)v.1.xlsx!sector%20indices%20%20!R2C24:R17C28</vt:lpstr>
      <vt:lpstr>file:///\\nicfps\laid$\Researches%20&amp;%20Studies\Work%20Files\Periodic%20Reports\Boursa%20Kuwait\Weekly\2020\Master%20Model%20for%20weekly%20(wealth%20management)v.1.xlsx!sector%20indices%20%20!%5bMaster%20Model%20for%20weekly%20(wealth%20management)v.1.xlsx%5dsector%20indices%20%20%20Chart%202</vt:lpstr>
      <vt:lpstr>file:///\\nicfps\laid$\Researches%20&amp;%20Studies\Work%20Files\Periodic%20Reports\Boursa%20Kuwait\Weekly\2020\Master%20Model%20for%20weekly%20(wealth%20management)v.1.xlsx!sector%20indices%20%20!%5bMaster%20Model%20for%20weekly%20(wealth%20management)v.1.xlsx%5dsector%20indices%20%20%20Chart%201</vt:lpstr>
      <vt:lpstr>file:///\\nicfps\laid$\Researches%20&amp;%20Studies\Work%20Files\Periodic%20Reports\Boursa%20Kuwait\Weekly\2020\Master%20Model%20for%20weekly%20(wealth%20management)v.1.xlsx!Companies%20(P%20Market)!R3C2:R23C9</vt:lpstr>
      <vt:lpstr>file:///\\nicfps\laid$\Researches%20&amp;%20Studies\Work%20Files\Periodic%20Reports\Boursa%20Kuwait\Weekly\2020\Master%20Model%20for%20weekly%20(wealth%20management)v.1.xlsx!(P%20Market)%20chart!%5bMaster%20Model%20for%20weekly%20(wealth%20management)v.1.xlsx%5d(P%20Market)%20chart%20Chart%202</vt:lpstr>
      <vt:lpstr>file:///\\nicfps\laid$\Researches%20&amp;%20Studies\Work%20Files\Periodic%20Reports\Boursa%20Kuwait\Weekly\2020\Master%20Model%20for%20weekly%20(wealth%20management)v.1.xlsx!companies%20(Main%20Market&amp;%20chart)!R3C22:R15C29</vt:lpstr>
      <vt:lpstr>file:///\\nicfps\laid$\Researches%20&amp;%20Studies\Work%20Files\Periodic%20Reports\Boursa%20Kuwait\Weekly\2020\Master%20Model%20for%20weekly%20(wealth%20management)v.1.xlsx!companies%20(Main%20Market&amp;%20chart)!%5bMaster%20Model%20for%20weekly%20(wealth%20management)v.1.xlsx%5dcompanies%20(Main%20Market&amp;%20chart)%20Chart%201</vt:lpstr>
      <vt:lpstr>file:///\\nicfps\laid$\Researches%20&amp;%20Studies\Work%20Files\Periodic%20Reports\Boursa%20Kuwait\Weekly\2020\Master%20Model%20for%20weekly%20(wealth%20management)v.1.xlsx!companies%20(Main%20Market&amp;%20chart)!R3C2:R15C9</vt:lpstr>
      <vt:lpstr>file:///\\nicfps\laid$\Researches%20&amp;%20Studies\Work%20Files\Periodic%20Reports\Boursa%20Kuwait\Weekly\2020\Master%20Model%20for%20weekly%20(wealth%20management)v.1.xlsx!companies%20(Main%20Market&amp;%20chart)!R3C12:R15C19</vt:lpstr>
      <vt:lpstr>file:///\\nicfps\laid$\Researches%20&amp;%20Studies\Work%20Files\Periodic%20Reports\Boursa%20Kuwait\Weekly\2020\Master%20Model%20for%20weekly%20(wealth%20management)v.1.xlsx!companies%20(Main%20Market&amp;%20chart)!R3C32:R15C39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3471</cp:revision>
  <cp:lastPrinted>2019-01-10T11:21:43Z</cp:lastPrinted>
  <dcterms:created xsi:type="dcterms:W3CDTF">2015-01-14T07:25:06Z</dcterms:created>
  <dcterms:modified xsi:type="dcterms:W3CDTF">2020-09-10T12:03:36Z</dcterms:modified>
</cp:coreProperties>
</file>